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3" r:id="rId5"/>
    <p:sldId id="261" r:id="rId6"/>
    <p:sldId id="266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65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24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58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36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2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17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9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3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5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9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1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56EF-0B3E-4197-A73E-E27FE18D4774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E2B9A-79AB-4ECD-AF47-D43FA86EE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39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503" y="1122363"/>
            <a:ext cx="11608905" cy="2387600"/>
          </a:xfrm>
        </p:spPr>
        <p:txBody>
          <a:bodyPr>
            <a:noAutofit/>
          </a:bodyPr>
          <a:lstStyle/>
          <a:p>
            <a:r>
              <a:rPr lang="ru-RU" sz="6600" dirty="0">
                <a:solidFill>
                  <a:srgbClr val="002060"/>
                </a:solidFill>
                <a:latin typeface="Comic Sans MS" panose="030F0702030302020204" pitchFamily="66" charset="0"/>
              </a:rPr>
              <a:t>Построение музыкальной композиции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035286"/>
            <a:ext cx="9144000" cy="1222513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Формы  </a:t>
            </a:r>
            <a:r>
              <a:rPr lang="ru-RU" sz="5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музыки</a:t>
            </a:r>
          </a:p>
        </p:txBody>
      </p:sp>
    </p:spTree>
    <p:extLst>
      <p:ext uri="{BB962C8B-B14F-4D97-AF65-F5344CB8AC3E}">
        <p14:creationId xmlns:p14="http://schemas.microsoft.com/office/powerpoint/2010/main" val="388808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5497" y="258418"/>
            <a:ext cx="10614991" cy="705678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ru-RU" sz="3600" dirty="0" smtClean="0">
                <a:latin typeface="Comic Sans MS" panose="030F0702030302020204" pitchFamily="66" charset="0"/>
              </a:rPr>
              <a:t>МУЗЫКАЛЬНАЯ  ФОРМА</a:t>
            </a:r>
            <a:endParaRPr lang="ru-RU" sz="36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7747" y="964096"/>
            <a:ext cx="11698358" cy="5637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400" b="1" dirty="0" smtClean="0">
                <a:latin typeface="Comic Sans MS" panose="030F0702030302020204" pitchFamily="66" charset="0"/>
              </a:rPr>
              <a:t>Форма</a:t>
            </a:r>
            <a:r>
              <a:rPr lang="ru-RU" sz="2400" dirty="0" smtClean="0">
                <a:latin typeface="Comic Sans MS" panose="030F0702030302020204" pitchFamily="66" charset="0"/>
              </a:rPr>
              <a:t> </a:t>
            </a:r>
            <a:r>
              <a:rPr lang="ru-RU" sz="2300" dirty="0">
                <a:latin typeface="Comic Sans MS" panose="030F0702030302020204" pitchFamily="66" charset="0"/>
              </a:rPr>
              <a:t>(лат. </a:t>
            </a:r>
            <a:r>
              <a:rPr lang="ru-RU" sz="2300" dirty="0" err="1">
                <a:latin typeface="Comic Sans MS" panose="030F0702030302020204" pitchFamily="66" charset="0"/>
              </a:rPr>
              <a:t>forma</a:t>
            </a:r>
            <a:r>
              <a:rPr lang="ru-RU" sz="2300" dirty="0">
                <a:latin typeface="Comic Sans MS" panose="030F0702030302020204" pitchFamily="66" charset="0"/>
              </a:rPr>
              <a:t> — вид, облик, образ, наружность, красота</a:t>
            </a:r>
            <a:r>
              <a:rPr lang="ru-RU" sz="2300" dirty="0" smtClean="0">
                <a:latin typeface="Comic Sans MS" panose="030F0702030302020204" pitchFamily="66" charset="0"/>
              </a:rPr>
              <a:t>)</a:t>
            </a:r>
          </a:p>
          <a:p>
            <a:pPr>
              <a:spcBef>
                <a:spcPts val="1800"/>
              </a:spcBef>
            </a:pPr>
            <a:r>
              <a:rPr lang="ru-RU" sz="2400" b="1" dirty="0">
                <a:latin typeface="Comic Sans MS" panose="030F0702030302020204" pitchFamily="66" charset="0"/>
              </a:rPr>
              <a:t>Музыкальная форма</a:t>
            </a:r>
            <a:r>
              <a:rPr lang="ru-RU" sz="2400" dirty="0">
                <a:latin typeface="Comic Sans MS" panose="030F0702030302020204" pitchFamily="66" charset="0"/>
              </a:rPr>
              <a:t> – </a:t>
            </a:r>
            <a:r>
              <a:rPr lang="ru-RU" sz="2300" dirty="0">
                <a:latin typeface="Comic Sans MS" panose="030F0702030302020204" pitchFamily="66" charset="0"/>
              </a:rPr>
              <a:t>это определенный распорядок частей и разделов в музыкальном произведении, – это строение музыкального произведения</a:t>
            </a:r>
            <a:r>
              <a:rPr lang="ru-RU" sz="2300" dirty="0" smtClean="0">
                <a:latin typeface="Comic Sans MS" panose="030F0702030302020204" pitchFamily="66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ru-RU" sz="2200" dirty="0" smtClean="0">
                <a:latin typeface="Comic Sans MS" panose="030F0702030302020204" pitchFamily="66" charset="0"/>
              </a:rPr>
              <a:t>Любое содержание должно сохраняться в определённой форме, это касается и музыкального содержания.</a:t>
            </a:r>
          </a:p>
          <a:p>
            <a:pPr>
              <a:spcBef>
                <a:spcPts val="1800"/>
              </a:spcBef>
            </a:pPr>
            <a:r>
              <a:rPr lang="ru-RU" sz="2200" dirty="0" smtClean="0">
                <a:latin typeface="Comic Sans MS" panose="030F0702030302020204" pitchFamily="66" charset="0"/>
              </a:rPr>
              <a:t>Как звуки речи составляют слово, затем фразу, предложение и т.д., так и музыкальные звуки образуют музыкальные фразы, которые объединяются в периоды (законченная музыкальная мысль), части.</a:t>
            </a:r>
            <a:r>
              <a:rPr lang="ru-RU" sz="2400" dirty="0">
                <a:latin typeface="Comic Sans MS" panose="030F0702030302020204" pitchFamily="66" charset="0"/>
              </a:rPr>
              <a:t> </a:t>
            </a:r>
            <a:endParaRPr lang="ru-RU" sz="2400" dirty="0" smtClean="0">
              <a:latin typeface="Comic Sans MS" panose="030F0702030302020204" pitchFamily="66" charset="0"/>
            </a:endParaRPr>
          </a:p>
          <a:p>
            <a:pPr>
              <a:spcBef>
                <a:spcPts val="1800"/>
              </a:spcBef>
            </a:pPr>
            <a:r>
              <a:rPr lang="ru-RU" sz="2400" dirty="0" smtClean="0">
                <a:latin typeface="Comic Sans MS" panose="030F0702030302020204" pitchFamily="66" charset="0"/>
              </a:rPr>
              <a:t>Главные принципы музыкальной формы: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mic Sans MS" panose="030F0702030302020204" pitchFamily="66" charset="0"/>
              </a:rPr>
              <a:t>п</a:t>
            </a:r>
            <a:r>
              <a:rPr lang="ru-RU" sz="2000" dirty="0" smtClean="0">
                <a:latin typeface="Comic Sans MS" panose="030F0702030302020204" pitchFamily="66" charset="0"/>
              </a:rPr>
              <a:t>овторение;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mic Sans MS" panose="030F0702030302020204" pitchFamily="66" charset="0"/>
              </a:rPr>
              <a:t>в</a:t>
            </a:r>
            <a:r>
              <a:rPr lang="ru-RU" sz="2000" dirty="0" smtClean="0">
                <a:latin typeface="Comic Sans MS" panose="030F0702030302020204" pitchFamily="66" charset="0"/>
              </a:rPr>
              <a:t>арьирование;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mic Sans MS" panose="030F0702030302020204" pitchFamily="66" charset="0"/>
              </a:rPr>
              <a:t>к</a:t>
            </a:r>
            <a:r>
              <a:rPr lang="ru-RU" sz="2000" dirty="0" smtClean="0">
                <a:latin typeface="Comic Sans MS" panose="030F0702030302020204" pitchFamily="66" charset="0"/>
              </a:rPr>
              <a:t>онтраст;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mic Sans MS" panose="030F0702030302020204" pitchFamily="66" charset="0"/>
              </a:rPr>
              <a:t>р</a:t>
            </a:r>
            <a:r>
              <a:rPr lang="ru-RU" sz="2000" dirty="0" smtClean="0">
                <a:latin typeface="Comic Sans MS" panose="030F0702030302020204" pitchFamily="66" charset="0"/>
              </a:rPr>
              <a:t>азвитие:</a:t>
            </a:r>
          </a:p>
        </p:txBody>
      </p:sp>
    </p:spTree>
    <p:extLst>
      <p:ext uri="{BB962C8B-B14F-4D97-AF65-F5344CB8AC3E}">
        <p14:creationId xmlns:p14="http://schemas.microsoft.com/office/powerpoint/2010/main" val="147853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8539" y="0"/>
            <a:ext cx="118474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200" dirty="0">
                <a:latin typeface="Comic Sans MS" panose="030F0702030302020204" pitchFamily="66" charset="0"/>
              </a:rPr>
              <a:t>Основные музыкальные формы и их схемы.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870" y="738664"/>
            <a:ext cx="1164866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ru-RU" sz="2400" dirty="0">
                <a:latin typeface="Comic Sans MS" panose="030F0702030302020204" pitchFamily="66" charset="0"/>
              </a:rPr>
              <a:t>Наименьшая музыкальная форма, выражающая относительно законченную мысль - это </a:t>
            </a:r>
            <a:r>
              <a:rPr lang="ru-RU" sz="2400" b="1" u="sng" dirty="0">
                <a:latin typeface="Comic Sans MS" panose="030F0702030302020204" pitchFamily="66" charset="0"/>
              </a:rPr>
              <a:t>период</a:t>
            </a:r>
            <a:r>
              <a:rPr lang="ru-RU" sz="2400" dirty="0">
                <a:latin typeface="Comic Sans MS" panose="030F0702030302020204" pitchFamily="66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ru-RU" sz="2200" dirty="0" smtClean="0">
                <a:latin typeface="Comic Sans MS" panose="030F0702030302020204" pitchFamily="66" charset="0"/>
              </a:rPr>
              <a:t>Различают </a:t>
            </a:r>
            <a:r>
              <a:rPr lang="ru-RU" sz="2200" dirty="0">
                <a:latin typeface="Comic Sans MS" panose="030F0702030302020204" pitchFamily="66" charset="0"/>
              </a:rPr>
              <a:t>периоды: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Comic Sans MS" panose="030F0702030302020204" pitchFamily="66" charset="0"/>
              </a:rPr>
              <a:t>повторного и не повторного строения,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Comic Sans MS" panose="030F0702030302020204" pitchFamily="66" charset="0"/>
              </a:rPr>
              <a:t>квадратный (8 тактов) и неквадратный (от 5 тактов),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Comic Sans MS" panose="030F0702030302020204" pitchFamily="66" charset="0"/>
              </a:rPr>
              <a:t>малый (8 тактов) и большой (16 тактов). </a:t>
            </a:r>
          </a:p>
          <a:p>
            <a:pPr>
              <a:spcBef>
                <a:spcPts val="1800"/>
              </a:spcBef>
            </a:pPr>
            <a:r>
              <a:rPr lang="ru-RU" sz="2000" dirty="0">
                <a:latin typeface="Comic Sans MS" panose="030F0702030302020204" pitchFamily="66" charset="0"/>
              </a:rPr>
              <a:t>Иногда период имеет дополнительный раздел, который звучит, как музыкальное послесловие, такой раздел, может называться дополнением или расширением.</a:t>
            </a:r>
          </a:p>
          <a:p>
            <a:pPr>
              <a:spcBef>
                <a:spcPts val="1800"/>
              </a:spcBef>
            </a:pPr>
            <a:r>
              <a:rPr lang="ru-RU" sz="2200" b="1" dirty="0">
                <a:latin typeface="Comic Sans MS" panose="030F0702030302020204" pitchFamily="66" charset="0"/>
              </a:rPr>
              <a:t>Период</a:t>
            </a:r>
            <a:r>
              <a:rPr lang="ru-RU" sz="2200" dirty="0">
                <a:latin typeface="Comic Sans MS" panose="030F0702030302020204" pitchFamily="66" charset="0"/>
              </a:rPr>
              <a:t> является одной из главных форм в </a:t>
            </a:r>
            <a:r>
              <a:rPr lang="ru-RU" sz="2200" b="1" dirty="0">
                <a:latin typeface="Comic Sans MS" panose="030F0702030302020204" pitchFamily="66" charset="0"/>
              </a:rPr>
              <a:t>вокальной музыке, организуя куплет или припев.</a:t>
            </a:r>
            <a:r>
              <a:rPr lang="ru-RU" sz="2200" dirty="0">
                <a:latin typeface="Comic Sans MS" panose="030F0702030302020204" pitchFamily="66" charset="0"/>
              </a:rPr>
              <a:t> </a:t>
            </a:r>
          </a:p>
          <a:p>
            <a:pPr>
              <a:spcBef>
                <a:spcPts val="1800"/>
              </a:spcBef>
            </a:pPr>
            <a:r>
              <a:rPr lang="ru-RU" sz="2200" dirty="0">
                <a:latin typeface="Comic Sans MS" panose="030F0702030302020204" pitchFamily="66" charset="0"/>
              </a:rPr>
              <a:t>Простейшей вокальной формой, при которой музыка остаётся прежней, а слова изменяются, является </a:t>
            </a:r>
            <a:r>
              <a:rPr lang="ru-RU" sz="2200" b="1" dirty="0">
                <a:latin typeface="Comic Sans MS" panose="030F0702030302020204" pitchFamily="66" charset="0"/>
              </a:rPr>
              <a:t>куплетная форма.</a:t>
            </a:r>
            <a:r>
              <a:rPr lang="ru-RU" sz="2200" dirty="0">
                <a:latin typeface="Comic Sans MS" panose="030F0702030302020204" pitchFamily="66" charset="0"/>
              </a:rPr>
              <a:t> </a:t>
            </a:r>
            <a:endParaRPr lang="ru-RU" sz="2200" dirty="0" smtClean="0">
              <a:latin typeface="Comic Sans MS" panose="030F0702030302020204" pitchFamily="66" charset="0"/>
            </a:endParaRPr>
          </a:p>
          <a:p>
            <a:pPr>
              <a:spcBef>
                <a:spcPts val="1800"/>
              </a:spcBef>
            </a:pPr>
            <a:r>
              <a:rPr lang="ru-RU" sz="2200" b="1" dirty="0" smtClean="0">
                <a:latin typeface="Comic Sans MS" panose="030F0702030302020204" pitchFamily="66" charset="0"/>
              </a:rPr>
              <a:t>Период</a:t>
            </a:r>
            <a:r>
              <a:rPr lang="ru-RU" sz="2200" dirty="0" smtClean="0">
                <a:latin typeface="Comic Sans MS" panose="030F0702030302020204" pitchFamily="66" charset="0"/>
              </a:rPr>
              <a:t> – состоит из двух, реже трех </a:t>
            </a:r>
            <a:r>
              <a:rPr lang="ru-RU" sz="2200" b="1" dirty="0" smtClean="0">
                <a:latin typeface="Comic Sans MS" panose="030F0702030302020204" pitchFamily="66" charset="0"/>
              </a:rPr>
              <a:t>предложений</a:t>
            </a:r>
            <a:r>
              <a:rPr lang="ru-RU" sz="2200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1948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77077"/>
            <a:ext cx="1079389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400"/>
              </a:spcBef>
            </a:pPr>
            <a:r>
              <a:rPr lang="ru-RU" sz="2400" b="1" dirty="0" smtClean="0">
                <a:latin typeface="Comic Sans MS" panose="030F0702030302020204" pitchFamily="66" charset="0"/>
              </a:rPr>
              <a:t>Предложения - </a:t>
            </a:r>
            <a:r>
              <a:rPr lang="ru-RU" sz="2400" dirty="0" smtClean="0">
                <a:latin typeface="Comic Sans MS" panose="030F0702030302020204" pitchFamily="66" charset="0"/>
              </a:rPr>
              <a:t>это основные крупные разделы </a:t>
            </a:r>
            <a:r>
              <a:rPr lang="ru-RU" sz="2400" b="1" dirty="0" smtClean="0">
                <a:latin typeface="Comic Sans MS" panose="030F0702030302020204" pitchFamily="66" charset="0"/>
              </a:rPr>
              <a:t>периода</a:t>
            </a:r>
            <a:r>
              <a:rPr lang="ru-RU" sz="2400" dirty="0" smtClean="0">
                <a:latin typeface="Comic Sans MS" panose="030F0702030302020204" pitchFamily="66" charset="0"/>
              </a:rPr>
              <a:t>.</a:t>
            </a:r>
          </a:p>
          <a:p>
            <a:pPr>
              <a:spcBef>
                <a:spcPts val="2400"/>
              </a:spcBef>
            </a:pPr>
            <a:r>
              <a:rPr lang="ru-RU" sz="2400" dirty="0" smtClean="0">
                <a:latin typeface="Comic Sans MS" panose="030F0702030302020204" pitchFamily="66" charset="0"/>
              </a:rPr>
              <a:t>Каждое</a:t>
            </a:r>
            <a:r>
              <a:rPr lang="ru-RU" sz="2400" b="1" dirty="0" smtClean="0">
                <a:latin typeface="Comic Sans MS" panose="030F0702030302020204" pitchFamily="66" charset="0"/>
              </a:rPr>
              <a:t> музыкальное предложение </a:t>
            </a:r>
            <a:r>
              <a:rPr lang="ru-RU" sz="2400" dirty="0" smtClean="0">
                <a:latin typeface="Comic Sans MS" panose="030F0702030302020204" pitchFamily="66" charset="0"/>
              </a:rPr>
              <a:t>- это мелодия, законченная тонально и ритмически.</a:t>
            </a:r>
          </a:p>
          <a:p>
            <a:pPr>
              <a:spcBef>
                <a:spcPts val="2400"/>
              </a:spcBef>
            </a:pPr>
            <a:r>
              <a:rPr lang="ru-RU" sz="2400" dirty="0" smtClean="0">
                <a:latin typeface="Comic Sans MS" panose="030F0702030302020204" pitchFamily="66" charset="0"/>
              </a:rPr>
              <a:t>Стандартный </a:t>
            </a:r>
            <a:r>
              <a:rPr lang="ru-RU" sz="2400" dirty="0">
                <a:latin typeface="Comic Sans MS" panose="030F0702030302020204" pitchFamily="66" charset="0"/>
              </a:rPr>
              <a:t>размер предложения – 4 такта. </a:t>
            </a:r>
          </a:p>
          <a:p>
            <a:pPr>
              <a:spcBef>
                <a:spcPts val="2400"/>
              </a:spcBef>
            </a:pPr>
            <a:r>
              <a:rPr lang="ru-RU" sz="2400" dirty="0" smtClean="0">
                <a:latin typeface="Comic Sans MS" panose="030F0702030302020204" pitchFamily="66" charset="0"/>
              </a:rPr>
              <a:t>В</a:t>
            </a:r>
            <a:r>
              <a:rPr lang="ru-RU" sz="2400" dirty="0">
                <a:latin typeface="Comic Sans MS" panose="030F0702030302020204" pitchFamily="66" charset="0"/>
              </a:rPr>
              <a:t> конце каждого предложения находится мелодический оборот, завершающий эту часть музыкальной мысли, - </a:t>
            </a:r>
            <a:r>
              <a:rPr lang="ru-RU" sz="2400" dirty="0" smtClean="0">
                <a:latin typeface="Comic Sans MS" panose="030F0702030302020204" pitchFamily="66" charset="0"/>
              </a:rPr>
              <a:t>каденция</a:t>
            </a:r>
          </a:p>
          <a:p>
            <a:pPr>
              <a:spcBef>
                <a:spcPts val="2400"/>
              </a:spcBef>
            </a:pPr>
            <a:r>
              <a:rPr lang="ru-RU" sz="2400" b="1" dirty="0" smtClean="0">
                <a:latin typeface="Comic Sans MS" panose="030F0702030302020204" pitchFamily="66" charset="0"/>
              </a:rPr>
              <a:t>Предложения </a:t>
            </a:r>
            <a:r>
              <a:rPr lang="ru-RU" sz="2400" dirty="0" smtClean="0">
                <a:latin typeface="Comic Sans MS" panose="030F0702030302020204" pitchFamily="66" charset="0"/>
              </a:rPr>
              <a:t>делятся </a:t>
            </a:r>
            <a:r>
              <a:rPr lang="ru-RU" sz="2400" dirty="0">
                <a:latin typeface="Comic Sans MS" panose="030F0702030302020204" pitchFamily="66" charset="0"/>
              </a:rPr>
              <a:t>на </a:t>
            </a:r>
            <a:r>
              <a:rPr lang="ru-RU" sz="2400" b="1" dirty="0">
                <a:latin typeface="Comic Sans MS" panose="030F0702030302020204" pitchFamily="66" charset="0"/>
              </a:rPr>
              <a:t>фразы</a:t>
            </a:r>
            <a:r>
              <a:rPr lang="ru-RU" sz="2400" dirty="0" smtClean="0">
                <a:latin typeface="Comic Sans MS" panose="030F0702030302020204" pitchFamily="66" charset="0"/>
              </a:rPr>
              <a:t>. </a:t>
            </a:r>
          </a:p>
          <a:p>
            <a:pPr>
              <a:spcBef>
                <a:spcPts val="1200"/>
              </a:spcBef>
            </a:pPr>
            <a:r>
              <a:rPr lang="ru-RU" sz="2400" dirty="0" smtClean="0">
                <a:latin typeface="Comic Sans MS" panose="030F0702030302020204" pitchFamily="66" charset="0"/>
              </a:rPr>
              <a:t>( </a:t>
            </a:r>
            <a:r>
              <a:rPr lang="ru-RU" sz="2400" dirty="0">
                <a:latin typeface="Comic Sans MS" panose="030F0702030302020204" pitchFamily="66" charset="0"/>
              </a:rPr>
              <a:t>Иногда встречаются предложения неделимые на фразы</a:t>
            </a:r>
            <a:r>
              <a:rPr lang="ru-RU" sz="2400" dirty="0" smtClean="0">
                <a:latin typeface="Comic Sans MS" panose="030F0702030302020204" pitchFamily="66" charset="0"/>
              </a:rPr>
              <a:t>).</a:t>
            </a:r>
          </a:p>
          <a:p>
            <a:pPr>
              <a:spcBef>
                <a:spcPts val="1200"/>
              </a:spcBef>
            </a:pPr>
            <a:endParaRPr lang="ru-RU" sz="2400" dirty="0">
              <a:latin typeface="Comic Sans MS" panose="030F0702030302020204" pitchFamily="66" charset="0"/>
            </a:endParaRPr>
          </a:p>
          <a:p>
            <a:pPr>
              <a:spcBef>
                <a:spcPts val="1200"/>
              </a:spcBef>
            </a:pPr>
            <a:r>
              <a:rPr lang="ru-RU" sz="2400" b="1" dirty="0" smtClean="0">
                <a:latin typeface="Comic Sans MS" panose="030F0702030302020204" pitchFamily="66" charset="0"/>
              </a:rPr>
              <a:t>Фразой </a:t>
            </a:r>
            <a:r>
              <a:rPr lang="ru-RU" sz="2400" dirty="0" smtClean="0">
                <a:latin typeface="Comic Sans MS" panose="030F0702030302020204" pitchFamily="66" charset="0"/>
              </a:rPr>
              <a:t>(по-гречески – «выражение») называется относительно замкнутое построение, состоящее из двух или нескольких мотивов.</a:t>
            </a:r>
          </a:p>
        </p:txBody>
      </p:sp>
    </p:spTree>
    <p:extLst>
      <p:ext uri="{BB962C8B-B14F-4D97-AF65-F5344CB8AC3E}">
        <p14:creationId xmlns:p14="http://schemas.microsoft.com/office/powerpoint/2010/main" val="269415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3122" y="864705"/>
            <a:ext cx="10366513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0"/>
              </a:spcBef>
            </a:pPr>
            <a:r>
              <a:rPr lang="ru-RU" sz="2400" b="1" dirty="0" smtClean="0">
                <a:latin typeface="Comic Sans MS" panose="030F0702030302020204" pitchFamily="66" charset="0"/>
              </a:rPr>
              <a:t>Мотив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(от латинского — «двигаю») - самое маленькое построение в музыкальной речи, наименьшая смысловая единица в музыке. </a:t>
            </a:r>
          </a:p>
          <a:p>
            <a:pPr>
              <a:spcBef>
                <a:spcPts val="3000"/>
              </a:spcBef>
            </a:pPr>
            <a:r>
              <a:rPr lang="ru-RU" sz="2400" dirty="0">
                <a:latin typeface="Comic Sans MS" panose="030F0702030302020204" pitchFamily="66" charset="0"/>
              </a:rPr>
              <a:t>М</a:t>
            </a:r>
            <a:r>
              <a:rPr lang="ru-RU" sz="2400" b="1" dirty="0">
                <a:latin typeface="Comic Sans MS" panose="030F0702030302020204" pitchFamily="66" charset="0"/>
              </a:rPr>
              <a:t>отив</a:t>
            </a:r>
            <a:r>
              <a:rPr lang="ru-RU" sz="2400" dirty="0">
                <a:latin typeface="Comic Sans MS" panose="030F0702030302020204" pitchFamily="66" charset="0"/>
              </a:rPr>
              <a:t> – это наиболее яркий, запоминающийся мелодический оборот. </a:t>
            </a:r>
          </a:p>
          <a:p>
            <a:pPr>
              <a:spcBef>
                <a:spcPts val="3000"/>
              </a:spcBef>
            </a:pPr>
            <a:r>
              <a:rPr lang="ru-RU" sz="2400" dirty="0" smtClean="0">
                <a:latin typeface="Comic Sans MS" panose="030F0702030302020204" pitchFamily="66" charset="0"/>
              </a:rPr>
              <a:t>Размер мотива может быть разным – от одного-двух звуков до целого такта.</a:t>
            </a:r>
          </a:p>
          <a:p>
            <a:pPr>
              <a:spcBef>
                <a:spcPts val="3000"/>
              </a:spcBef>
            </a:pPr>
            <a:r>
              <a:rPr lang="ru-RU" sz="2400" dirty="0" smtClean="0">
                <a:latin typeface="Comic Sans MS" panose="030F0702030302020204" pitchFamily="66" charset="0"/>
              </a:rPr>
              <a:t>Если бы мы сравнивали мотив в музыке, с какой-либо формой в литературной речи, то его можно сравнить со словом в литературном тексте.</a:t>
            </a:r>
            <a:endParaRPr lang="ru-RU" sz="2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672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5982" y="179242"/>
            <a:ext cx="10793896" cy="556254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ru-RU" sz="4000" dirty="0" smtClean="0">
                <a:latin typeface="Comic Sans MS" panose="030F0702030302020204" pitchFamily="66" charset="0"/>
              </a:rPr>
              <a:t>Структура произведения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64096" y="2365800"/>
            <a:ext cx="45024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000" u="sng" dirty="0" smtClean="0">
                <a:latin typeface="Comic Sans MS" panose="030F0702030302020204" pitchFamily="66" charset="0"/>
              </a:rPr>
              <a:t>К </a:t>
            </a:r>
            <a:r>
              <a:rPr lang="ru-RU" sz="2000" u="sng" dirty="0">
                <a:latin typeface="Comic Sans MS" panose="030F0702030302020204" pitchFamily="66" charset="0"/>
              </a:rPr>
              <a:t>простым формам относится: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mic Sans MS" panose="030F0702030302020204" pitchFamily="66" charset="0"/>
              </a:rPr>
              <a:t>Одночастная (период)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mic Sans MS" panose="030F0702030302020204" pitchFamily="66" charset="0"/>
              </a:rPr>
              <a:t>Двухчастная (куплетная, песенная)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mic Sans MS" panose="030F0702030302020204" pitchFamily="66" charset="0"/>
              </a:rPr>
              <a:t>Трёхчастная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mic Sans MS" panose="030F0702030302020204" pitchFamily="66" charset="0"/>
              </a:rPr>
              <a:t>Вариационная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mic Sans MS" panose="030F0702030302020204" pitchFamily="66" charset="0"/>
              </a:rPr>
              <a:t>Форма </a:t>
            </a:r>
            <a:r>
              <a:rPr lang="ru-RU" sz="2000" dirty="0" smtClean="0">
                <a:latin typeface="Comic Sans MS" panose="030F0702030302020204" pitchFamily="66" charset="0"/>
              </a:rPr>
              <a:t>рондо</a:t>
            </a:r>
            <a:endParaRPr lang="ru-RU" sz="2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8722" y="889384"/>
            <a:ext cx="1176793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400" dirty="0">
                <a:latin typeface="Comic Sans MS" panose="030F0702030302020204" pitchFamily="66" charset="0"/>
              </a:rPr>
              <a:t>Разные способы развития и сопоставления элементов </a:t>
            </a:r>
            <a:r>
              <a:rPr lang="ru-RU" sz="2400" dirty="0" smtClean="0">
                <a:latin typeface="Comic Sans MS" panose="030F0702030302020204" pitchFamily="66" charset="0"/>
              </a:rPr>
              <a:t>построения композиции </a:t>
            </a:r>
            <a:r>
              <a:rPr lang="ru-RU" sz="2400" dirty="0">
                <a:latin typeface="Comic Sans MS" panose="030F0702030302020204" pitchFamily="66" charset="0"/>
              </a:rPr>
              <a:t>привели к образованию различных типов музыкальных </a:t>
            </a:r>
            <a:r>
              <a:rPr lang="ru-RU" sz="2400" dirty="0" smtClean="0">
                <a:latin typeface="Comic Sans MS" panose="030F0702030302020204" pitchFamily="66" charset="0"/>
              </a:rPr>
              <a:t>форм.</a:t>
            </a:r>
          </a:p>
          <a:p>
            <a:pPr>
              <a:spcBef>
                <a:spcPts val="1200"/>
              </a:spcBef>
            </a:pPr>
            <a:r>
              <a:rPr lang="ru-RU" sz="2400" dirty="0" smtClean="0">
                <a:latin typeface="Comic Sans MS" panose="030F0702030302020204" pitchFamily="66" charset="0"/>
              </a:rPr>
              <a:t>Структура (форма) произведения бывает простой и сложной.</a:t>
            </a:r>
          </a:p>
          <a:p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76661" y="2365800"/>
            <a:ext cx="44229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000" u="sng" dirty="0" smtClean="0">
                <a:latin typeface="Comic Sans MS" panose="030F0702030302020204" pitchFamily="66" charset="0"/>
              </a:rPr>
              <a:t>К сложным формам относятся: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omic Sans MS" panose="030F0702030302020204" pitchFamily="66" charset="0"/>
              </a:rPr>
              <a:t>Сонатная форма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omic Sans MS" panose="030F0702030302020204" pitchFamily="66" charset="0"/>
              </a:rPr>
              <a:t>Сложная трёхчастная форма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omic Sans MS" panose="030F0702030302020204" pitchFamily="66" charset="0"/>
              </a:rPr>
              <a:t>Сложная вариационная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omic Sans MS" panose="030F0702030302020204" pitchFamily="66" charset="0"/>
              </a:rPr>
              <a:t>Рондо-соната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4096" y="5689787"/>
            <a:ext cx="10247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omic Sans MS" panose="030F0702030302020204" pitchFamily="66" charset="0"/>
              </a:rPr>
              <a:t>А ещё композиторами написано огромное количество музыки в так называемой</a:t>
            </a:r>
          </a:p>
          <a:p>
            <a:r>
              <a:rPr lang="ru-RU" sz="2000" u="sng" dirty="0" smtClean="0">
                <a:latin typeface="Comic Sans MS" panose="030F0702030302020204" pitchFamily="66" charset="0"/>
              </a:rPr>
              <a:t>свободной форме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09941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539" y="1550504"/>
            <a:ext cx="96707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mic Sans MS" panose="030F0702030302020204" pitchFamily="66" charset="0"/>
              </a:rPr>
              <a:t>Более подробно все формы музыкального построения </a:t>
            </a:r>
            <a:r>
              <a:rPr lang="ru-RU" sz="3200" dirty="0" smtClean="0">
                <a:latin typeface="Comic Sans MS" panose="030F0702030302020204" pitchFamily="66" charset="0"/>
              </a:rPr>
              <a:t>мы с вами разберем </a:t>
            </a:r>
          </a:p>
          <a:p>
            <a:pPr algn="ctr"/>
            <a:r>
              <a:rPr lang="ru-RU" sz="3200" dirty="0" smtClean="0">
                <a:latin typeface="Comic Sans MS" panose="030F0702030302020204" pitchFamily="66" charset="0"/>
              </a:rPr>
              <a:t>на уроках музыки</a:t>
            </a:r>
            <a:r>
              <a:rPr lang="ru-RU" sz="2800" dirty="0" smtClean="0">
                <a:latin typeface="Comic Sans MS" panose="030F0702030302020204" pitchFamily="66" charset="0"/>
              </a:rPr>
              <a:t/>
            </a:r>
            <a:br>
              <a:rPr lang="ru-RU" sz="2800" dirty="0" smtClean="0">
                <a:latin typeface="Comic Sans MS" panose="030F0702030302020204" pitchFamily="66" charset="0"/>
              </a:rPr>
            </a:br>
            <a:endParaRPr lang="ru-RU" sz="2800" dirty="0" smtClean="0">
              <a:latin typeface="Comic Sans MS" panose="030F0702030302020204" pitchFamily="66" charset="0"/>
            </a:endParaRPr>
          </a:p>
          <a:p>
            <a:pPr algn="ctr"/>
            <a:r>
              <a:rPr lang="ru-RU" sz="2800" dirty="0" smtClean="0">
                <a:latin typeface="Comic Sans MS" panose="030F0702030302020204" pitchFamily="66" charset="0"/>
              </a:rPr>
              <a:t/>
            </a:r>
            <a:br>
              <a:rPr lang="ru-RU" sz="2800" dirty="0" smtClean="0">
                <a:latin typeface="Comic Sans MS" panose="030F0702030302020204" pitchFamily="66" charset="0"/>
              </a:rPr>
            </a:br>
            <a:r>
              <a:rPr lang="ru-RU" sz="4000" dirty="0" smtClean="0">
                <a:latin typeface="Comic Sans MS" panose="030F0702030302020204" pitchFamily="66" charset="0"/>
              </a:rPr>
              <a:t>Спасибо за внимание!</a:t>
            </a:r>
            <a:endParaRPr lang="ru-RU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967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161</Words>
  <Application>Microsoft Office PowerPoint</Application>
  <PresentationFormat>Широкоэкранный</PresentationFormat>
  <Paragraphs>53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Тема Office</vt:lpstr>
      <vt:lpstr>Построение музыкальной композиции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Построение музыкальной композиции</dc:title>
  <dc:creator>Вера Седельникова</dc:creator>
  <cp:lastModifiedBy>Вера Седельникова</cp:lastModifiedBy>
  <cp:revision>25</cp:revision>
  <dcterms:created xsi:type="dcterms:W3CDTF">2020-05-18T06:09:25Z</dcterms:created>
  <dcterms:modified xsi:type="dcterms:W3CDTF">2020-05-18T10:52:20Z</dcterms:modified>
</cp:coreProperties>
</file>